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96" r:id="rId6"/>
    <p:sldId id="275" r:id="rId7"/>
    <p:sldId id="276" r:id="rId8"/>
    <p:sldId id="294" r:id="rId9"/>
    <p:sldId id="293" r:id="rId10"/>
    <p:sldId id="297" r:id="rId11"/>
    <p:sldId id="298" r:id="rId12"/>
    <p:sldId id="295" r:id="rId13"/>
    <p:sldId id="283" r:id="rId14"/>
    <p:sldId id="308" r:id="rId15"/>
    <p:sldId id="299" r:id="rId16"/>
    <p:sldId id="300" r:id="rId17"/>
    <p:sldId id="301" r:id="rId18"/>
    <p:sldId id="302" r:id="rId19"/>
    <p:sldId id="303" r:id="rId20"/>
    <p:sldId id="304" r:id="rId21"/>
    <p:sldId id="305" r:id="rId22"/>
    <p:sldId id="307" r:id="rId23"/>
    <p:sldId id="306" r:id="rId24"/>
    <p:sldId id="288" r:id="rId25"/>
    <p:sldId id="289" r:id="rId26"/>
    <p:sldId id="30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1/16/2024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1/16/2024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537937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79989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1/16/2024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2851875"/>
            <a:ext cx="9144000" cy="760087"/>
          </a:xfrm>
        </p:spPr>
        <p:txBody>
          <a:bodyPr>
            <a:normAutofit/>
          </a:bodyPr>
          <a:lstStyle/>
          <a:p>
            <a:r>
              <a:rPr lang="en-US" sz="3500" b="1" dirty="0">
                <a:effectLst/>
                <a:latin typeface="Times New Roman" panose="02020603050405020304" pitchFamily="18" charset="0"/>
                <a:ea typeface="Times New Roman" panose="02020603050405020304" pitchFamily="18" charset="0"/>
              </a:rPr>
              <a:t>XÂY DỰNG WEBSITE BÁN GIÀY</a:t>
            </a:r>
            <a:endParaRPr lang="vi-VN" sz="3500" dirty="0">
              <a:effectLst/>
              <a:latin typeface="Times New Roman" panose="02020603050405020304" pitchFamily="18" charset="0"/>
              <a:ea typeface="Times New Roman" panose="02020603050405020304" pitchFamily="18" charset="0"/>
            </a:endParaRPr>
          </a:p>
          <a:p>
            <a:endParaRPr lang="vi-VN" sz="3500" dirty="0"/>
          </a:p>
        </p:txBody>
      </p:sp>
      <p:sp>
        <p:nvSpPr>
          <p:cNvPr id="4" name="Hộp Văn bản 3">
            <a:extLst>
              <a:ext uri="{FF2B5EF4-FFF2-40B4-BE49-F238E27FC236}">
                <a16:creationId xmlns:a16="http://schemas.microsoft.com/office/drawing/2014/main" id="{3C2E5F76-8B9C-265C-672D-DF7285E0858E}"/>
              </a:ext>
            </a:extLst>
          </p:cNvPr>
          <p:cNvSpPr txBox="1"/>
          <p:nvPr/>
        </p:nvSpPr>
        <p:spPr>
          <a:xfrm>
            <a:off x="2059902" y="3965866"/>
            <a:ext cx="2595094" cy="923330"/>
          </a:xfrm>
          <a:prstGeom prst="rect">
            <a:avLst/>
          </a:prstGeom>
          <a:noFill/>
        </p:spPr>
        <p:txBody>
          <a:bodyPr wrap="square" rtlCol="0">
            <a:spAutoFit/>
          </a:bodyPr>
          <a:lstStyle/>
          <a:p>
            <a:r>
              <a:rPr lang="en-US" sz="1800" i="1" dirty="0" err="1">
                <a:effectLst/>
                <a:latin typeface="Times New Roman" panose="02020603050405020304" pitchFamily="18" charset="0"/>
                <a:ea typeface="Times New Roman" panose="02020603050405020304" pitchFamily="18" charset="0"/>
              </a:rPr>
              <a:t>Giáo</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hướng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dẫn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ThS</a:t>
            </a:r>
            <a:r>
              <a:rPr lang="en-US" sz="1800" dirty="0">
                <a:effectLst/>
                <a:latin typeface="Times New Roman" panose="02020603050405020304" pitchFamily="18" charset="0"/>
                <a:ea typeface="Times New Roman" panose="02020603050405020304" pitchFamily="18" charset="0"/>
              </a:rPr>
              <a:t> Võ Thành C</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5" name="Hộp Văn bản 4">
            <a:extLst>
              <a:ext uri="{FF2B5EF4-FFF2-40B4-BE49-F238E27FC236}">
                <a16:creationId xmlns:a16="http://schemas.microsoft.com/office/drawing/2014/main" id="{0B6EF8CB-57AF-DF7B-34A3-90826659CB90}"/>
              </a:ext>
            </a:extLst>
          </p:cNvPr>
          <p:cNvSpPr txBox="1"/>
          <p:nvPr/>
        </p:nvSpPr>
        <p:spPr>
          <a:xfrm>
            <a:off x="7893951" y="3787479"/>
            <a:ext cx="2403222" cy="1477328"/>
          </a:xfrm>
          <a:prstGeom prst="rect">
            <a:avLst/>
          </a:prstGeom>
          <a:noFill/>
        </p:spPr>
        <p:txBody>
          <a:bodyPr wrap="none" rtlCol="0">
            <a:spAutoFit/>
          </a:bodyPr>
          <a:lstStyle/>
          <a:p>
            <a:r>
              <a:rPr lang="en-US" sz="1800" i="1" dirty="0">
                <a:effectLst/>
                <a:latin typeface="Times New Roman" panose="02020603050405020304" pitchFamily="18" charset="0"/>
                <a:ea typeface="Times New Roman" panose="02020603050405020304" pitchFamily="18" charset="0"/>
              </a:rPr>
              <a:t>Sinh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thực</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hiện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Hồ</a:t>
            </a:r>
            <a:r>
              <a:rPr lang="en-US" sz="1800" dirty="0">
                <a:effectLst/>
                <a:latin typeface="Times New Roman" panose="02020603050405020304" pitchFamily="18" charset="0"/>
                <a:ea typeface="Times New Roman" panose="02020603050405020304" pitchFamily="18" charset="0"/>
              </a:rPr>
              <a:t> Hoàng Phúc</a:t>
            </a:r>
            <a:endParaRPr lang="vi-V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MSSV: 110121242</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DA21TTA</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2882007"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tháng 1 năm 2024</a:t>
            </a:r>
            <a:endParaRPr lang="vi-VN" sz="1800">
              <a:effectLst/>
              <a:latin typeface="Times New Roman" panose="02020603050405020304" pitchFamily="18" charset="0"/>
              <a:ea typeface="Times New Roman" panose="02020603050405020304" pitchFamily="18" charset="0"/>
            </a:endParaRPr>
          </a:p>
          <a:p>
            <a:endParaRPr lang="vi-VN"/>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t>1</a:t>
            </a:fld>
            <a:endParaRPr lang="vi-VN"/>
          </a:p>
        </p:txBody>
      </p:sp>
    </p:spTree>
    <p:extLst>
      <p:ext uri="{BB962C8B-B14F-4D97-AF65-F5344CB8AC3E}">
        <p14:creationId xmlns:p14="http://schemas.microsoft.com/office/powerpoint/2010/main" val="1697867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QUÁ TRÌNH THỰC HIỆN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sz="1500" dirty="0">
                <a:latin typeface="Posterama Text Black (Headings)"/>
                <a:ea typeface="Roboto" panose="02000000000000000000" pitchFamily="2" charset="0"/>
              </a:rPr>
              <a:t>LÊN KẾ HOẠCH</a:t>
            </a:r>
            <a:endParaRPr lang="zh-CN" altLang="en-US" sz="1500" dirty="0">
              <a:latin typeface="Posterama Text Black (Headings)"/>
            </a:endParaRPr>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1050006" y="5007731"/>
            <a:ext cx="1554308" cy="971728"/>
          </a:xfrm>
        </p:spPr>
        <p:txBody>
          <a:bodyPr/>
          <a:lstStyle/>
          <a:p>
            <a:r>
              <a:rPr lang="en-US" altLang="zh-CN" dirty="0" err="1">
                <a:latin typeface="Roboto" panose="02000000000000000000" pitchFamily="2" charset="0"/>
                <a:ea typeface="Roboto" panose="02000000000000000000" pitchFamily="2" charset="0"/>
              </a:rPr>
              <a:t>Sắp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xếp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thời</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vẽ</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mô</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hình</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hệ</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thống</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cơ</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sở</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dữ</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liệu</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a:xfrm>
            <a:off x="2840725" y="4416564"/>
            <a:ext cx="2260188" cy="506399"/>
          </a:xfrm>
        </p:spPr>
        <p:txBody>
          <a:bodyPr/>
          <a:lstStyle/>
          <a:p>
            <a:r>
              <a:rPr lang="en-US" altLang="zh-CN" sz="1500" dirty="0">
                <a:latin typeface="Posterama Text Black (Headings)"/>
                <a:ea typeface="Roboto" panose="02000000000000000000" pitchFamily="2" charset="0"/>
              </a:rPr>
              <a:t>TÌM HIỂU VÀ HỌC HỎI</a:t>
            </a:r>
            <a:endParaRPr lang="zh-CN" altLang="en-US" sz="1500" dirty="0">
              <a:latin typeface="Posterama Text Black (Headings)"/>
            </a:endParaRPr>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a:xfrm>
            <a:off x="3098211" y="5018950"/>
            <a:ext cx="1802971" cy="811178"/>
          </a:xfrm>
        </p:spPr>
        <p:txBody>
          <a:bodyPr/>
          <a:lstStyle/>
          <a:p>
            <a:r>
              <a:rPr lang="en-US" altLang="zh-CN" dirty="0" err="1">
                <a:latin typeface="Roboto" panose="02000000000000000000" pitchFamily="2" charset="0"/>
                <a:ea typeface="Roboto" panose="02000000000000000000" pitchFamily="2" charset="0"/>
              </a:rPr>
              <a:t>Học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Reactjs</a:t>
            </a:r>
            <a:r>
              <a:rPr lang="en-US" altLang="zh-CN" dirty="0">
                <a:latin typeface="Roboto" panose="02000000000000000000" pitchFamily="2" charset="0"/>
                <a:ea typeface="Roboto" panose="02000000000000000000" pitchFamily="2" charset="0"/>
              </a:rPr>
              <a:t>, Nodejs, MySQL, API, </a:t>
            </a:r>
            <a:r>
              <a:rPr lang="en-US" altLang="zh-CN" dirty="0" err="1">
                <a:latin typeface="Roboto" panose="02000000000000000000" pitchFamily="2" charset="0"/>
                <a:ea typeface="Roboto" panose="02000000000000000000" pitchFamily="2" charset="0"/>
              </a:rPr>
              <a:t>tìm</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hiểu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sz="1500" dirty="0">
                <a:latin typeface="Posterama Text Black (Headings)"/>
                <a:ea typeface="Roboto" panose="02000000000000000000" pitchFamily="2" charset="0"/>
              </a:rPr>
              <a:t>TRIỂN KHAI</a:t>
            </a:r>
            <a:endParaRPr lang="zh-CN" altLang="en-US" sz="1500" dirty="0">
              <a:latin typeface="Posterama Text Black (Headings)"/>
            </a:endParaRPr>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48502" y="5007731"/>
            <a:ext cx="1786718" cy="1124128"/>
          </a:xfrm>
        </p:spPr>
        <p:txBody>
          <a:bodyPr/>
          <a:lstStyle/>
          <a:p>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xây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dựng</a:t>
            </a:r>
            <a:r>
              <a:rPr lang="en-US" altLang="zh-CN" dirty="0">
                <a:latin typeface="Roboto" panose="02000000000000000000" pitchFamily="2" charset="0"/>
                <a:ea typeface="Roboto" panose="02000000000000000000" pitchFamily="2" charset="0"/>
              </a:rPr>
              <a:t> server </a:t>
            </a:r>
            <a:r>
              <a:rPr lang="en-US" altLang="zh-CN" dirty="0" err="1">
                <a:latin typeface="Roboto" panose="02000000000000000000" pitchFamily="2" charset="0"/>
                <a:ea typeface="Roboto" panose="02000000000000000000" pitchFamily="2" charset="0"/>
              </a:rPr>
              <a:t>bằng</a:t>
            </a:r>
            <a:r>
              <a:rPr lang="en-US" altLang="zh-CN" dirty="0">
                <a:latin typeface="Roboto" panose="02000000000000000000" pitchFamily="2" charset="0"/>
                <a:ea typeface="Roboto" panose="02000000000000000000" pitchFamily="2" charset="0"/>
              </a:rPr>
              <a:t> Nodejs, </a:t>
            </a:r>
            <a:r>
              <a:rPr lang="en-US" altLang="zh-CN" dirty="0" err="1">
                <a:latin typeface="Roboto" panose="02000000000000000000" pitchFamily="2" charset="0"/>
                <a:ea typeface="Roboto" panose="02000000000000000000" pitchFamily="2" charset="0"/>
              </a:rPr>
              <a:t>viết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các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câu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vấn</a:t>
            </a:r>
            <a:r>
              <a:rPr lang="en-US" altLang="zh-CN" dirty="0">
                <a:latin typeface="Roboto" panose="02000000000000000000" pitchFamily="2" charset="0"/>
                <a:ea typeface="Roboto" panose="02000000000000000000" pitchFamily="2" charset="0"/>
              </a:rPr>
              <a:t>.</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176167" y="4416564"/>
            <a:ext cx="2044204" cy="506399"/>
          </a:xfrm>
        </p:spPr>
        <p:txBody>
          <a:bodyPr/>
          <a:lstStyle/>
          <a:p>
            <a:r>
              <a:rPr lang="en-US" altLang="zh-CN" sz="1500" dirty="0">
                <a:latin typeface="Posterama Text Black (Headings)"/>
                <a:ea typeface="Roboto" panose="02000000000000000000" pitchFamily="2" charset="0"/>
              </a:rPr>
              <a:t>KIỂM THỬ DỰ ÁN</a:t>
            </a:r>
            <a:endParaRPr lang="zh-CN" altLang="en-US" sz="1500" dirty="0">
              <a:latin typeface="Posterama Text Black (Headings)"/>
            </a:endParaRPr>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a:xfrm>
            <a:off x="7389728" y="5018950"/>
            <a:ext cx="1691687" cy="811178"/>
          </a:xfrm>
        </p:spPr>
        <p:txBody>
          <a:bodyPr/>
          <a:lstStyle/>
          <a:p>
            <a:pPr lvl="0"/>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lỗi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tục</a:t>
            </a:r>
            <a:r>
              <a:rPr lang="en-US" dirty="0">
                <a:latin typeface="Roboto" panose="02000000000000000000" pitchFamily="2" charset="0"/>
                <a:ea typeface="Roboto" panose="02000000000000000000" pitchFamily="2" charset="0"/>
              </a:rPr>
              <a:t>.</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sz="1500" dirty="0">
                <a:latin typeface="Posterama Text Black (Headings)"/>
                <a:ea typeface="Roboto" panose="02000000000000000000" pitchFamily="2" charset="0"/>
              </a:rPr>
              <a:t>HOÀN TẤT</a:t>
            </a:r>
            <a:endParaRPr lang="zh-CN" altLang="en-US" sz="1500" dirty="0">
              <a:latin typeface="Posterama Text Black (Headings)"/>
            </a:endParaRPr>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err="1">
                <a:latin typeface="Roboto" panose="02000000000000000000" pitchFamily="2" charset="0"/>
                <a:ea typeface="Roboto" panose="02000000000000000000" pitchFamily="2" charset="0"/>
              </a:rPr>
              <a:t>Trau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truốt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lại</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và</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hoàn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tất</a:t>
            </a:r>
            <a:endParaRPr lang="zh-CN" altLang="en-US" dirty="0">
              <a:latin typeface="Roboto" panose="02000000000000000000" pitchFamily="2" charset="0"/>
            </a:endParaRP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pic>
        <p:nvPicPr>
          <p:cNvPr id="7" name="Picture Placeholder 15" descr="People in an office discussing work over a laptop&#10;">
            <a:extLst>
              <a:ext uri="{FF2B5EF4-FFF2-40B4-BE49-F238E27FC236}">
                <a16:creationId xmlns:a16="http://schemas.microsoft.com/office/drawing/2014/main" id="{E5790D5A-56D0-45C9-5F9D-1549DBD2D4EF}"/>
              </a:ext>
            </a:extLst>
          </p:cNvPr>
          <p:cNvPicPr>
            <a:picLocks noGrp="1" noChangeAspect="1"/>
          </p:cNvPicPr>
          <p:nvPr>
            <p:ph type="pic" sz="quarter" idx="59"/>
          </p:nvPr>
        </p:nvPicPr>
        <p:blipFill rotWithShape="1">
          <a:blip r:embed="rId7" cstate="print">
            <a:extLst>
              <a:ext uri="{28A0092B-C50C-407E-A947-70E740481C1C}">
                <a14:useLocalDpi xmlns:a14="http://schemas.microsoft.com/office/drawing/2010/main"/>
              </a:ext>
            </a:extLst>
          </a:blip>
          <a:srcRect l="11352" r="11352"/>
          <a:stretch/>
        </p:blipFill>
        <p:spPr>
          <a:xfrm>
            <a:off x="5235575" y="2073275"/>
            <a:ext cx="1620838" cy="1841500"/>
          </a:xfrm>
        </p:spPr>
      </p:pic>
      <p:sp>
        <p:nvSpPr>
          <p:cNvPr id="13" name="Footer Placeholder 3">
            <a:extLst>
              <a:ext uri="{FF2B5EF4-FFF2-40B4-BE49-F238E27FC236}">
                <a16:creationId xmlns:a16="http://schemas.microsoft.com/office/drawing/2014/main" id="{1526B628-F228-3642-7479-7AD07C620A7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714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1E06-C120-6AD7-7BCA-AA8F7E6F4445}"/>
              </a:ext>
            </a:extLst>
          </p:cNvPr>
          <p:cNvSpPr>
            <a:spLocks noGrp="1"/>
          </p:cNvSpPr>
          <p:nvPr>
            <p:ph type="title"/>
          </p:nvPr>
        </p:nvSpPr>
        <p:spPr>
          <a:xfrm>
            <a:off x="512883" y="2329975"/>
            <a:ext cx="5117162" cy="1740002"/>
          </a:xfrm>
        </p:spPr>
        <p:txBody>
          <a:bodyPr/>
          <a:lstStyle/>
          <a:p>
            <a:r>
              <a:rPr lang="en-US" dirty="0"/>
              <a:t>MỘT SỐ HÌNH ẢNH VỀ WEBSITE BÁN GIÀY</a:t>
            </a:r>
          </a:p>
        </p:txBody>
      </p:sp>
      <p:pic>
        <p:nvPicPr>
          <p:cNvPr id="8" name="Picture Placeholder 7">
            <a:extLst>
              <a:ext uri="{FF2B5EF4-FFF2-40B4-BE49-F238E27FC236}">
                <a16:creationId xmlns:a16="http://schemas.microsoft.com/office/drawing/2014/main" id="{5B11A39F-92FD-945E-DF51-A9F21A36A773}"/>
              </a:ext>
            </a:extLst>
          </p:cNvPr>
          <p:cNvPicPr>
            <a:picLocks noGrp="1" noChangeAspect="1"/>
          </p:cNvPicPr>
          <p:nvPr>
            <p:ph type="pic" sz="quarter" idx="51"/>
          </p:nvPr>
        </p:nvPicPr>
        <p:blipFill>
          <a:blip r:embed="rId2"/>
          <a:srcRect l="2998" r="2998"/>
          <a:stretch>
            <a:fillRect/>
          </a:stretch>
        </p:blipFill>
        <p:spPr/>
      </p:pic>
      <p:sp>
        <p:nvSpPr>
          <p:cNvPr id="6" name="Slide Number Placeholder 5">
            <a:extLst>
              <a:ext uri="{FF2B5EF4-FFF2-40B4-BE49-F238E27FC236}">
                <a16:creationId xmlns:a16="http://schemas.microsoft.com/office/drawing/2014/main" id="{C6455899-E36F-B93D-DCE6-9C4770491F4A}"/>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
        <p:nvSpPr>
          <p:cNvPr id="9" name="Footer Placeholder 3">
            <a:extLst>
              <a:ext uri="{FF2B5EF4-FFF2-40B4-BE49-F238E27FC236}">
                <a16:creationId xmlns:a16="http://schemas.microsoft.com/office/drawing/2014/main" id="{74676B72-A7DF-DAE0-EEAC-25424A95D5A3}"/>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126328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B58E8DF2-F1C8-5C64-66B6-84BC96BEB647}"/>
              </a:ext>
            </a:extLst>
          </p:cNvPr>
          <p:cNvPicPr>
            <a:picLocks noChangeAspect="1"/>
          </p:cNvPicPr>
          <p:nvPr/>
        </p:nvPicPr>
        <p:blipFill>
          <a:blip r:embed="rId2"/>
          <a:stretch>
            <a:fillRect/>
          </a:stretch>
        </p:blipFill>
        <p:spPr>
          <a:xfrm>
            <a:off x="0" y="134471"/>
            <a:ext cx="12192000" cy="5944166"/>
          </a:xfrm>
          <a:prstGeom prst="rect">
            <a:avLst/>
          </a:prstGeom>
        </p:spPr>
      </p:pic>
    </p:spTree>
    <p:extLst>
      <p:ext uri="{BB962C8B-B14F-4D97-AF65-F5344CB8AC3E}">
        <p14:creationId xmlns:p14="http://schemas.microsoft.com/office/powerpoint/2010/main" val="181768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7EBB2437-4930-9CFC-D25E-DF9096E22876}"/>
              </a:ext>
            </a:extLst>
          </p:cNvPr>
          <p:cNvPicPr>
            <a:picLocks noChangeAspect="1"/>
          </p:cNvPicPr>
          <p:nvPr/>
        </p:nvPicPr>
        <p:blipFill>
          <a:blip r:embed="rId2"/>
          <a:stretch>
            <a:fillRect/>
          </a:stretch>
        </p:blipFill>
        <p:spPr>
          <a:xfrm>
            <a:off x="0" y="147688"/>
            <a:ext cx="12192000" cy="5953023"/>
          </a:xfrm>
          <a:prstGeom prst="rect">
            <a:avLst/>
          </a:prstGeom>
        </p:spPr>
      </p:pic>
    </p:spTree>
    <p:extLst>
      <p:ext uri="{BB962C8B-B14F-4D97-AF65-F5344CB8AC3E}">
        <p14:creationId xmlns:p14="http://schemas.microsoft.com/office/powerpoint/2010/main" val="213313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7015F3B9-575F-DADB-F693-57ADDC84DE84}"/>
              </a:ext>
            </a:extLst>
          </p:cNvPr>
          <p:cNvPicPr>
            <a:picLocks noChangeAspect="1"/>
          </p:cNvPicPr>
          <p:nvPr/>
        </p:nvPicPr>
        <p:blipFill>
          <a:blip r:embed="rId2"/>
          <a:stretch>
            <a:fillRect/>
          </a:stretch>
        </p:blipFill>
        <p:spPr>
          <a:xfrm>
            <a:off x="0" y="0"/>
            <a:ext cx="12192000" cy="5972388"/>
          </a:xfrm>
          <a:prstGeom prst="rect">
            <a:avLst/>
          </a:prstGeom>
        </p:spPr>
      </p:pic>
    </p:spTree>
    <p:extLst>
      <p:ext uri="{BB962C8B-B14F-4D97-AF65-F5344CB8AC3E}">
        <p14:creationId xmlns:p14="http://schemas.microsoft.com/office/powerpoint/2010/main" val="241327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8A27A2B8-622A-42FC-C54E-7E29BF18D984}"/>
              </a:ext>
            </a:extLst>
          </p:cNvPr>
          <p:cNvPicPr>
            <a:picLocks noChangeAspect="1"/>
          </p:cNvPicPr>
          <p:nvPr/>
        </p:nvPicPr>
        <p:blipFill>
          <a:blip r:embed="rId2"/>
          <a:stretch>
            <a:fillRect/>
          </a:stretch>
        </p:blipFill>
        <p:spPr>
          <a:xfrm>
            <a:off x="68555" y="71718"/>
            <a:ext cx="12054889" cy="5833626"/>
          </a:xfrm>
          <a:prstGeom prst="rect">
            <a:avLst/>
          </a:prstGeom>
        </p:spPr>
      </p:pic>
    </p:spTree>
    <p:extLst>
      <p:ext uri="{BB962C8B-B14F-4D97-AF65-F5344CB8AC3E}">
        <p14:creationId xmlns:p14="http://schemas.microsoft.com/office/powerpoint/2010/main" val="239039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7" name="Picture 6">
            <a:extLst>
              <a:ext uri="{FF2B5EF4-FFF2-40B4-BE49-F238E27FC236}">
                <a16:creationId xmlns:a16="http://schemas.microsoft.com/office/drawing/2014/main" id="{AF32C4F2-81CA-504D-DBEF-15C74C8205B8}"/>
              </a:ext>
            </a:extLst>
          </p:cNvPr>
          <p:cNvPicPr>
            <a:picLocks noChangeAspect="1"/>
          </p:cNvPicPr>
          <p:nvPr/>
        </p:nvPicPr>
        <p:blipFill>
          <a:blip r:embed="rId2"/>
          <a:stretch>
            <a:fillRect/>
          </a:stretch>
        </p:blipFill>
        <p:spPr>
          <a:xfrm>
            <a:off x="76096" y="0"/>
            <a:ext cx="12039807" cy="5862918"/>
          </a:xfrm>
          <a:prstGeom prst="rect">
            <a:avLst/>
          </a:prstGeom>
        </p:spPr>
      </p:pic>
    </p:spTree>
    <p:extLst>
      <p:ext uri="{BB962C8B-B14F-4D97-AF65-F5344CB8AC3E}">
        <p14:creationId xmlns:p14="http://schemas.microsoft.com/office/powerpoint/2010/main" val="305591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FD777E86-41C3-E149-B71E-0D4B021F1393}"/>
              </a:ext>
            </a:extLst>
          </p:cNvPr>
          <p:cNvPicPr>
            <a:picLocks noChangeAspect="1"/>
          </p:cNvPicPr>
          <p:nvPr/>
        </p:nvPicPr>
        <p:blipFill>
          <a:blip r:embed="rId2"/>
          <a:stretch>
            <a:fillRect/>
          </a:stretch>
        </p:blipFill>
        <p:spPr>
          <a:xfrm>
            <a:off x="123947" y="107576"/>
            <a:ext cx="11944106" cy="5844988"/>
          </a:xfrm>
          <a:prstGeom prst="rect">
            <a:avLst/>
          </a:prstGeom>
        </p:spPr>
      </p:pic>
    </p:spTree>
    <p:extLst>
      <p:ext uri="{BB962C8B-B14F-4D97-AF65-F5344CB8AC3E}">
        <p14:creationId xmlns:p14="http://schemas.microsoft.com/office/powerpoint/2010/main" val="419224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65449247-C9B2-E55E-7CEF-48C35845B3B1}"/>
              </a:ext>
            </a:extLst>
          </p:cNvPr>
          <p:cNvPicPr>
            <a:picLocks noChangeAspect="1"/>
          </p:cNvPicPr>
          <p:nvPr/>
        </p:nvPicPr>
        <p:blipFill>
          <a:blip r:embed="rId2"/>
          <a:stretch>
            <a:fillRect/>
          </a:stretch>
        </p:blipFill>
        <p:spPr>
          <a:xfrm>
            <a:off x="0" y="0"/>
            <a:ext cx="12192000" cy="5940853"/>
          </a:xfrm>
          <a:prstGeom prst="rect">
            <a:avLst/>
          </a:prstGeom>
        </p:spPr>
      </p:pic>
    </p:spTree>
    <p:extLst>
      <p:ext uri="{BB962C8B-B14F-4D97-AF65-F5344CB8AC3E}">
        <p14:creationId xmlns:p14="http://schemas.microsoft.com/office/powerpoint/2010/main" val="420689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C047E-42F3-CBB8-99EE-90618BC5CCB2}"/>
              </a:ext>
            </a:extLst>
          </p:cNvPr>
          <p:cNvSpPr>
            <a:spLocks noGrp="1"/>
          </p:cNvSpPr>
          <p:nvPr>
            <p:ph type="body" sz="quarter" idx="27"/>
          </p:nvPr>
        </p:nvSpPr>
        <p:spPr/>
        <p:txBody>
          <a:bodyPr/>
          <a:lstStyle/>
          <a:p>
            <a:r>
              <a:rPr lang="en-US" dirty="0">
                <a:latin typeface="Posterama Text Black (Headings)"/>
              </a:rPr>
              <a:t>THÁCH THỨC</a:t>
            </a:r>
          </a:p>
        </p:txBody>
      </p:sp>
      <p:sp>
        <p:nvSpPr>
          <p:cNvPr id="3" name="Text Placeholder 2">
            <a:extLst>
              <a:ext uri="{FF2B5EF4-FFF2-40B4-BE49-F238E27FC236}">
                <a16:creationId xmlns:a16="http://schemas.microsoft.com/office/drawing/2014/main" id="{F18253B5-EFA7-4ADF-605B-A7E13B272D18}"/>
              </a:ext>
            </a:extLst>
          </p:cNvPr>
          <p:cNvSpPr>
            <a:spLocks noGrp="1"/>
          </p:cNvSpPr>
          <p:nvPr>
            <p:ph type="body" sz="quarter" idx="28"/>
          </p:nvPr>
        </p:nvSpPr>
        <p:spPr>
          <a:xfrm>
            <a:off x="4550705" y="4246516"/>
            <a:ext cx="2800354" cy="1727103"/>
          </a:xfrm>
        </p:spPr>
        <p:txBody>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API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hình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Lấy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t>
            </a: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thiện</a:t>
            </a:r>
            <a:endParaRPr lang="en-US" dirty="0">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F4C6A9F7-DEA9-ED67-A2F7-CD233451CE5D}"/>
              </a:ext>
            </a:extLst>
          </p:cNvPr>
          <p:cNvSpPr>
            <a:spLocks noGrp="1"/>
          </p:cNvSpPr>
          <p:nvPr>
            <p:ph type="title"/>
          </p:nvPr>
        </p:nvSpPr>
        <p:spPr/>
        <p:txBody>
          <a:bodyPr/>
          <a:lstStyle/>
          <a:p>
            <a:r>
              <a:rPr lang="en-US" dirty="0"/>
              <a:t>THÁCH THỨC VÀ GIẢI PHÁP TRONG QUÁ TRÌNH LÀM</a:t>
            </a:r>
          </a:p>
        </p:txBody>
      </p:sp>
      <p:sp>
        <p:nvSpPr>
          <p:cNvPr id="6" name="Text Placeholder 5">
            <a:extLst>
              <a:ext uri="{FF2B5EF4-FFF2-40B4-BE49-F238E27FC236}">
                <a16:creationId xmlns:a16="http://schemas.microsoft.com/office/drawing/2014/main" id="{1A160EDC-AF6B-D163-9E5D-DFA8D3832DCC}"/>
              </a:ext>
            </a:extLst>
          </p:cNvPr>
          <p:cNvSpPr>
            <a:spLocks noGrp="1"/>
          </p:cNvSpPr>
          <p:nvPr>
            <p:ph type="body" sz="quarter" idx="52"/>
          </p:nvPr>
        </p:nvSpPr>
        <p:spPr/>
        <p:txBody>
          <a:bodyPr/>
          <a:lstStyle/>
          <a:p>
            <a:r>
              <a:rPr lang="en-US" dirty="0">
                <a:latin typeface="Posterama Text Black (Headings)"/>
              </a:rPr>
              <a:t>GIẢI PHÁP</a:t>
            </a:r>
          </a:p>
        </p:txBody>
      </p:sp>
      <p:sp>
        <p:nvSpPr>
          <p:cNvPr id="7" name="Text Placeholder 6">
            <a:extLst>
              <a:ext uri="{FF2B5EF4-FFF2-40B4-BE49-F238E27FC236}">
                <a16:creationId xmlns:a16="http://schemas.microsoft.com/office/drawing/2014/main" id="{E2E14F3A-4A79-40F8-F418-85ACEC8617EF}"/>
              </a:ext>
            </a:extLst>
          </p:cNvPr>
          <p:cNvSpPr>
            <a:spLocks noGrp="1"/>
          </p:cNvSpPr>
          <p:nvPr>
            <p:ph type="body" sz="quarter" idx="53"/>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multer</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pháp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sự</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component </a:t>
            </a:r>
            <a:r>
              <a:rPr lang="en-US" dirty="0" err="1">
                <a:latin typeface="Roboto" panose="02000000000000000000" pitchFamily="2" charset="0"/>
                <a:ea typeface="Roboto" panose="02000000000000000000" pitchFamily="2" charset="0"/>
              </a:rPr>
              <a:t>Reactjs</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
        <p:nvSpPr>
          <p:cNvPr id="8" name="Slide Number Placeholder 7">
            <a:extLst>
              <a:ext uri="{FF2B5EF4-FFF2-40B4-BE49-F238E27FC236}">
                <a16:creationId xmlns:a16="http://schemas.microsoft.com/office/drawing/2014/main" id="{B690B08D-2385-AE0C-8AC1-9C2C17ED6DB9}"/>
              </a:ext>
            </a:extLst>
          </p:cNvPr>
          <p:cNvSpPr>
            <a:spLocks noGrp="1"/>
          </p:cNvSpPr>
          <p:nvPr>
            <p:ph type="sldNum" sz="quarter" idx="55"/>
          </p:nvPr>
        </p:nvSpPr>
        <p:spPr/>
        <p:txBody>
          <a:bodyPr/>
          <a:lstStyle/>
          <a:p>
            <a:fld id="{47FEACEE-25B4-4A2D-B147-27296E36371D}" type="slidenum">
              <a:rPr lang="en-US" altLang="zh-CN" smtClean="0"/>
              <a:pPr/>
              <a:t>19</a:t>
            </a:fld>
            <a:endParaRPr lang="en-US" altLang="zh-CN" dirty="0"/>
          </a:p>
        </p:txBody>
      </p:sp>
      <p:pic>
        <p:nvPicPr>
          <p:cNvPr id="13" name="Picture Placeholder 12">
            <a:extLst>
              <a:ext uri="{FF2B5EF4-FFF2-40B4-BE49-F238E27FC236}">
                <a16:creationId xmlns:a16="http://schemas.microsoft.com/office/drawing/2014/main" id="{37A2F568-E51F-7C55-3CCB-6CBB8AAF77F2}"/>
              </a:ext>
            </a:extLst>
          </p:cNvPr>
          <p:cNvPicPr>
            <a:picLocks noGrp="1" noChangeAspect="1"/>
          </p:cNvPicPr>
          <p:nvPr>
            <p:ph type="pic" sz="quarter" idx="51"/>
          </p:nvPr>
        </p:nvPicPr>
        <p:blipFill>
          <a:blip r:embed="rId2"/>
          <a:srcRect t="4550" b="4550"/>
          <a:stretch>
            <a:fillRect/>
          </a:stretch>
        </p:blipFill>
        <p:spPr/>
      </p:pic>
      <p:sp>
        <p:nvSpPr>
          <p:cNvPr id="14" name="Footer Placeholder 3">
            <a:extLst>
              <a:ext uri="{FF2B5EF4-FFF2-40B4-BE49-F238E27FC236}">
                <a16:creationId xmlns:a16="http://schemas.microsoft.com/office/drawing/2014/main" id="{A633BB19-B9FE-CCCE-9E5A-438747A0FFE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92264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dirty="0"/>
              <a:t>XÂY 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E6090-814D-83BB-7BA9-C5B7100B6E5F}"/>
              </a:ext>
            </a:extLst>
          </p:cNvPr>
          <p:cNvSpPr>
            <a:spLocks noGrp="1"/>
          </p:cNvSpPr>
          <p:nvPr>
            <p:ph type="body" sz="quarter" idx="27"/>
          </p:nvPr>
        </p:nvSpPr>
        <p:spPr>
          <a:xfrm>
            <a:off x="1295218" y="3705101"/>
            <a:ext cx="2493627" cy="506399"/>
          </a:xfrm>
        </p:spPr>
        <p:txBody>
          <a:bodyPr/>
          <a:lstStyle/>
          <a:p>
            <a:r>
              <a:rPr lang="en-US" b="1" i="0" dirty="0">
                <a:effectLst/>
                <a:latin typeface="Posterama Text Black (Headings)"/>
              </a:rPr>
              <a:t>Trang </a:t>
            </a:r>
            <a:r>
              <a:rPr lang="en-US" b="1" i="0" dirty="0" err="1">
                <a:effectLst/>
                <a:latin typeface="Posterama Text Black (Headings)"/>
              </a:rPr>
              <a:t>Chủ</a:t>
            </a:r>
            <a:r>
              <a:rPr lang="en-US" b="1" i="0" dirty="0">
                <a:effectLst/>
                <a:latin typeface="Posterama Text Black (Headings)"/>
              </a:rPr>
              <a:t> </a:t>
            </a:r>
            <a:r>
              <a:rPr lang="en-US" b="1" i="0" dirty="0" err="1">
                <a:effectLst/>
                <a:latin typeface="Posterama Text Black (Headings)"/>
              </a:rPr>
              <a:t>Thân</a:t>
            </a:r>
            <a:r>
              <a:rPr lang="en-US" b="1" i="0" dirty="0">
                <a:effectLst/>
                <a:latin typeface="Posterama Text Black (Headings)"/>
              </a:rPr>
              <a:t> </a:t>
            </a:r>
            <a:r>
              <a:rPr lang="en-US" b="1" i="0" dirty="0" err="1">
                <a:effectLst/>
                <a:latin typeface="Posterama Text Black (Headings)"/>
              </a:rPr>
              <a:t>Thiện</a:t>
            </a:r>
            <a:endParaRPr lang="en-US" dirty="0">
              <a:latin typeface="Posterama Text Black (Headings)"/>
            </a:endParaRPr>
          </a:p>
        </p:txBody>
      </p:sp>
      <p:sp>
        <p:nvSpPr>
          <p:cNvPr id="3" name="Text Placeholder 2">
            <a:extLst>
              <a:ext uri="{FF2B5EF4-FFF2-40B4-BE49-F238E27FC236}">
                <a16:creationId xmlns:a16="http://schemas.microsoft.com/office/drawing/2014/main" id="{F16A4486-715E-65B7-9140-4033EB32ADC0}"/>
              </a:ext>
            </a:extLst>
          </p:cNvPr>
          <p:cNvSpPr>
            <a:spLocks noGrp="1"/>
          </p:cNvSpPr>
          <p:nvPr>
            <p:ph type="body" sz="quarter" idx="28"/>
          </p:nvPr>
        </p:nvSpPr>
        <p:spPr>
          <a:xfrm>
            <a:off x="1534030" y="4324620"/>
            <a:ext cx="1877575" cy="506399"/>
          </a:xfrm>
        </p:spPr>
        <p:txBody>
          <a:bodyPr/>
          <a:lstStyle/>
          <a:p>
            <a:r>
              <a:rPr lang="en-US" b="0" i="0" dirty="0">
                <a:solidFill>
                  <a:schemeClr val="tx1"/>
                </a:solidFill>
                <a:effectLst/>
                <a:latin typeface="Roboto" panose="02000000000000000000" pitchFamily="2" charset="0"/>
                <a:ea typeface="Roboto" panose="02000000000000000000" pitchFamily="2" charset="0"/>
              </a:rPr>
              <a:t>Giao </a:t>
            </a:r>
            <a:r>
              <a:rPr lang="en-US" b="0" i="0" dirty="0" err="1">
                <a:solidFill>
                  <a:schemeClr val="tx1"/>
                </a:solidFill>
                <a:effectLst/>
                <a:latin typeface="Roboto" panose="02000000000000000000" pitchFamily="2" charset="0"/>
                <a:ea typeface="Roboto" panose="02000000000000000000" pitchFamily="2" charset="0"/>
              </a:rPr>
              <a:t>diện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trang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chủ</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thuận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dễ</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sử</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dụng</a:t>
            </a:r>
            <a:r>
              <a:rPr lang="en-US" b="0" i="0" dirty="0">
                <a:solidFill>
                  <a:schemeClr val="tx1"/>
                </a:solidFill>
                <a:effectLst/>
                <a:latin typeface="Roboto" panose="02000000000000000000" pitchFamily="2" charset="0"/>
                <a:ea typeface="Roboto" panose="02000000000000000000" pitchFamily="2" charset="0"/>
              </a:rPr>
              <a:t>.</a:t>
            </a:r>
            <a:endParaRPr lang="en-US" dirty="0">
              <a:solidFill>
                <a:schemeClr val="tx1"/>
              </a:solidFill>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23D76E11-A540-2EC2-87EC-7473900BCA8D}"/>
              </a:ext>
            </a:extLst>
          </p:cNvPr>
          <p:cNvSpPr>
            <a:spLocks noGrp="1"/>
          </p:cNvSpPr>
          <p:nvPr>
            <p:ph type="body" sz="quarter" idx="38"/>
          </p:nvPr>
        </p:nvSpPr>
        <p:spPr>
          <a:xfrm>
            <a:off x="3857650" y="2312032"/>
            <a:ext cx="2080552" cy="506399"/>
          </a:xfrm>
        </p:spPr>
        <p:txBody>
          <a:bodyPr/>
          <a:lstStyle/>
          <a:p>
            <a:r>
              <a:rPr lang="en-US" b="1" i="0" dirty="0" err="1">
                <a:effectLst/>
                <a:latin typeface="Posterama Text Black (Headings)"/>
              </a:rPr>
              <a:t>Tìm</a:t>
            </a:r>
            <a:r>
              <a:rPr lang="en-US" b="1" i="0" dirty="0">
                <a:effectLst/>
                <a:latin typeface="Posterama Text Black (Headings)"/>
              </a:rPr>
              <a:t> </a:t>
            </a:r>
            <a:r>
              <a:rPr lang="en-US" b="1" i="0" dirty="0" err="1">
                <a:effectLst/>
                <a:latin typeface="Posterama Text Black (Headings)"/>
              </a:rPr>
              <a:t>Kiếm</a:t>
            </a:r>
            <a:r>
              <a:rPr lang="en-US" b="1" i="0" dirty="0">
                <a:effectLst/>
                <a:latin typeface="Posterama Text Black (Headings)"/>
              </a:rPr>
              <a:t> </a:t>
            </a:r>
            <a:r>
              <a:rPr lang="en-US" b="1" i="0" dirty="0" err="1">
                <a:effectLst/>
                <a:latin typeface="Posterama Text Black (Headings)"/>
              </a:rPr>
              <a:t>và</a:t>
            </a:r>
            <a:r>
              <a:rPr lang="en-US" b="1" i="0" dirty="0">
                <a:effectLst/>
                <a:latin typeface="Posterama Text Black (Headings)"/>
              </a:rPr>
              <a:t> </a:t>
            </a:r>
            <a:r>
              <a:rPr lang="en-US" b="1" i="0" dirty="0" err="1">
                <a:effectLst/>
                <a:latin typeface="Posterama Text Black (Headings)"/>
              </a:rPr>
              <a:t>Lọc</a:t>
            </a:r>
            <a:r>
              <a:rPr lang="en-US" b="1" i="0" dirty="0">
                <a:effectLst/>
                <a:latin typeface="Posterama Text Black (Headings)"/>
              </a:rPr>
              <a:t> </a:t>
            </a:r>
            <a:r>
              <a:rPr lang="en-US" b="1" i="0" dirty="0" err="1">
                <a:effectLst/>
                <a:latin typeface="Posterama Text Black (Headings)"/>
              </a:rPr>
              <a:t>Sản</a:t>
            </a:r>
            <a:r>
              <a:rPr lang="en-US" b="1" i="0" dirty="0">
                <a:effectLst/>
                <a:latin typeface="Posterama Text Black (Headings)"/>
              </a:rPr>
              <a:t> </a:t>
            </a:r>
            <a:r>
              <a:rPr lang="en-US" b="1" i="0" dirty="0" err="1">
                <a:effectLst/>
                <a:latin typeface="Posterama Text Black (Headings)"/>
              </a:rPr>
              <a:t>Phẩm</a:t>
            </a:r>
            <a:endParaRPr lang="en-US" dirty="0">
              <a:latin typeface="Posterama Text Black (Headings)"/>
            </a:endParaRPr>
          </a:p>
        </p:txBody>
      </p:sp>
      <p:sp>
        <p:nvSpPr>
          <p:cNvPr id="5" name="Text Placeholder 4">
            <a:extLst>
              <a:ext uri="{FF2B5EF4-FFF2-40B4-BE49-F238E27FC236}">
                <a16:creationId xmlns:a16="http://schemas.microsoft.com/office/drawing/2014/main" id="{4563D135-18A6-0968-8092-67332697656C}"/>
              </a:ext>
            </a:extLst>
          </p:cNvPr>
          <p:cNvSpPr>
            <a:spLocks noGrp="1"/>
          </p:cNvSpPr>
          <p:nvPr>
            <p:ph type="body" sz="quarter" idx="39"/>
          </p:nvPr>
        </p:nvSpPr>
        <p:spPr>
          <a:xfrm>
            <a:off x="3906000" y="2800475"/>
            <a:ext cx="1983852" cy="1205058"/>
          </a:xfrm>
        </p:spPr>
        <p:txBody>
          <a:bodyPr/>
          <a:lstStyle/>
          <a:p>
            <a:r>
              <a:rPr lang="en-US" sz="1350" b="0" i="0" dirty="0" err="1">
                <a:solidFill>
                  <a:schemeClr val="tx1"/>
                </a:solidFill>
                <a:effectLst/>
                <a:latin typeface="Roboto" panose="02000000000000000000" pitchFamily="2" charset="0"/>
                <a:ea typeface="Roboto" panose="02000000000000000000" pitchFamily="2" charset="0"/>
              </a:rPr>
              <a:t>Công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cụ</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tìm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kiếm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nhanh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chóng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và</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chính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xác</a:t>
            </a:r>
            <a:r>
              <a:rPr lang="en-US" sz="1350" b="0" i="0" dirty="0">
                <a:solidFill>
                  <a:schemeClr val="tx1"/>
                </a:solidFill>
                <a:effectLst/>
                <a:latin typeface="Roboto" panose="02000000000000000000" pitchFamily="2" charset="0"/>
                <a:ea typeface="Roboto" panose="02000000000000000000" pitchFamily="2" charset="0"/>
              </a:rPr>
              <a:t>.</a:t>
            </a:r>
            <a:r>
              <a:rPr lang="vi-VN" sz="1350" b="0" i="0" dirty="0">
                <a:solidFill>
                  <a:schemeClr val="tx1"/>
                </a:solidFill>
                <a:effectLst/>
                <a:latin typeface="Roboto" panose="02000000000000000000" pitchFamily="2" charset="0"/>
                <a:ea typeface="Roboto" panose="02000000000000000000" pitchFamily="2" charset="0"/>
              </a:rPr>
              <a:t> Khả năng lọc sản phẩm dựa trên nhiều tiêu chí như giá, thương hiệu</a:t>
            </a:r>
            <a:endParaRPr lang="en-US" sz="1350" dirty="0">
              <a:solidFill>
                <a:schemeClr val="tx1"/>
              </a:solidFill>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56CF099A-4A44-C9E3-81CE-A3F5430836F7}"/>
              </a:ext>
            </a:extLst>
          </p:cNvPr>
          <p:cNvSpPr>
            <a:spLocks noGrp="1"/>
          </p:cNvSpPr>
          <p:nvPr>
            <p:ph type="body" sz="quarter" idx="40"/>
          </p:nvPr>
        </p:nvSpPr>
        <p:spPr>
          <a:xfrm>
            <a:off x="5054091" y="4324620"/>
            <a:ext cx="1983852" cy="506399"/>
          </a:xfrm>
        </p:spPr>
        <p:txBody>
          <a:bodyPr/>
          <a:lstStyle/>
          <a:p>
            <a:r>
              <a:rPr lang="vi-VN" b="1" i="0" dirty="0">
                <a:effectLst/>
                <a:latin typeface="Posterama Text Black (Headings)"/>
              </a:rPr>
              <a:t>Quản Lý Đơn Hàng</a:t>
            </a:r>
            <a:endParaRPr lang="en-US" dirty="0">
              <a:latin typeface="Posterama Text Black (Headings)"/>
            </a:endParaRPr>
          </a:p>
        </p:txBody>
      </p:sp>
      <p:sp>
        <p:nvSpPr>
          <p:cNvPr id="7" name="Text Placeholder 6">
            <a:extLst>
              <a:ext uri="{FF2B5EF4-FFF2-40B4-BE49-F238E27FC236}">
                <a16:creationId xmlns:a16="http://schemas.microsoft.com/office/drawing/2014/main" id="{BFBBD653-5BB6-7817-FB7F-90FA93B94355}"/>
              </a:ext>
            </a:extLst>
          </p:cNvPr>
          <p:cNvSpPr>
            <a:spLocks noGrp="1"/>
          </p:cNvSpPr>
          <p:nvPr>
            <p:ph type="body" sz="quarter" idx="41"/>
          </p:nvPr>
        </p:nvSpPr>
        <p:spPr>
          <a:xfrm>
            <a:off x="5107229" y="4900284"/>
            <a:ext cx="1877575" cy="506399"/>
          </a:xfrm>
        </p:spPr>
        <p:txBody>
          <a:bodyPr/>
          <a:lstStyle/>
          <a:p>
            <a:r>
              <a:rPr lang="en-US" dirty="0">
                <a:latin typeface="Roboto" panose="02000000000000000000" pitchFamily="2" charset="0"/>
                <a:ea typeface="Roboto" panose="02000000000000000000" pitchFamily="2" charset="0"/>
              </a:rPr>
              <a:t>Thông </a:t>
            </a:r>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chi </a:t>
            </a:r>
            <a:r>
              <a:rPr lang="en-US" dirty="0" err="1">
                <a:latin typeface="Roboto" panose="02000000000000000000" pitchFamily="2" charset="0"/>
                <a:ea typeface="Roboto" panose="02000000000000000000" pitchFamily="2" charset="0"/>
              </a:rPr>
              <a:t>tiết</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9B364D97-E70A-ED25-3F9D-0D3CBB4F67DF}"/>
              </a:ext>
            </a:extLst>
          </p:cNvPr>
          <p:cNvSpPr>
            <a:spLocks noGrp="1"/>
          </p:cNvSpPr>
          <p:nvPr>
            <p:ph type="body" sz="quarter" idx="42"/>
          </p:nvPr>
        </p:nvSpPr>
        <p:spPr>
          <a:xfrm>
            <a:off x="7496926" y="4544758"/>
            <a:ext cx="1877575" cy="506399"/>
          </a:xfrm>
        </p:spPr>
        <p:txBody>
          <a:bodyPr/>
          <a:lstStyle/>
          <a:p>
            <a:r>
              <a:rPr lang="en-US" dirty="0" err="1">
                <a:latin typeface="Posterama Text Black (Headings)"/>
              </a:rPr>
              <a:t>Quản</a:t>
            </a:r>
            <a:r>
              <a:rPr lang="en-US" dirty="0">
                <a:latin typeface="Posterama Text Black (Headings)"/>
              </a:rPr>
              <a:t> </a:t>
            </a:r>
            <a:r>
              <a:rPr lang="en-US" dirty="0" err="1">
                <a:latin typeface="Posterama Text Black (Headings)"/>
              </a:rPr>
              <a:t>lý</a:t>
            </a:r>
            <a:r>
              <a:rPr lang="en-US" dirty="0">
                <a:latin typeface="Posterama Text Black (Headings)"/>
              </a:rPr>
              <a:t> </a:t>
            </a:r>
            <a:r>
              <a:rPr lang="en-US" dirty="0" err="1">
                <a:latin typeface="Posterama Text Black (Headings)"/>
              </a:rPr>
              <a:t>số</a:t>
            </a:r>
            <a:r>
              <a:rPr lang="en-US" dirty="0">
                <a:latin typeface="Posterama Text Black (Headings)"/>
              </a:rPr>
              <a:t> </a:t>
            </a:r>
            <a:r>
              <a:rPr lang="en-US" dirty="0" err="1">
                <a:latin typeface="Posterama Text Black (Headings)"/>
              </a:rPr>
              <a:t>lượng</a:t>
            </a:r>
            <a:r>
              <a:rPr lang="en-US" dirty="0">
                <a:latin typeface="Posterama Text Black (Headings)"/>
              </a:rPr>
              <a:t> </a:t>
            </a:r>
            <a:r>
              <a:rPr lang="en-US" dirty="0" err="1">
                <a:latin typeface="Posterama Text Black (Headings)"/>
              </a:rPr>
              <a:t>giày</a:t>
            </a:r>
            <a:endParaRPr lang="en-US" dirty="0">
              <a:latin typeface="Posterama Text Black (Headings)"/>
            </a:endParaRPr>
          </a:p>
        </p:txBody>
      </p:sp>
      <p:sp>
        <p:nvSpPr>
          <p:cNvPr id="9" name="Text Placeholder 8">
            <a:extLst>
              <a:ext uri="{FF2B5EF4-FFF2-40B4-BE49-F238E27FC236}">
                <a16:creationId xmlns:a16="http://schemas.microsoft.com/office/drawing/2014/main" id="{3C24F48B-CC48-E3F2-D883-5CDFC5BEADF4}"/>
              </a:ext>
            </a:extLst>
          </p:cNvPr>
          <p:cNvSpPr>
            <a:spLocks noGrp="1"/>
          </p:cNvSpPr>
          <p:nvPr>
            <p:ph type="body" sz="quarter" idx="43"/>
          </p:nvPr>
        </p:nvSpPr>
        <p:spPr>
          <a:xfrm>
            <a:off x="7501941" y="5051157"/>
            <a:ext cx="1877575" cy="838655"/>
          </a:xfrm>
        </p:spPr>
        <p:txBody>
          <a:bodyPr/>
          <a:lstStyle/>
          <a:p>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xóa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phẩm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số</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0E1E74AC-5144-6306-2B9B-488ACBDB3F79}"/>
              </a:ext>
            </a:extLst>
          </p:cNvPr>
          <p:cNvSpPr>
            <a:spLocks noGrp="1"/>
          </p:cNvSpPr>
          <p:nvPr>
            <p:ph type="body" sz="quarter" idx="44"/>
          </p:nvPr>
        </p:nvSpPr>
        <p:spPr/>
        <p:txBody>
          <a:bodyPr/>
          <a:lstStyle/>
          <a:p>
            <a:r>
              <a:rPr lang="en-US" dirty="0" err="1">
                <a:latin typeface="Posterama Text Black (Headings)"/>
              </a:rPr>
              <a:t>Độ</a:t>
            </a:r>
            <a:r>
              <a:rPr lang="en-US" dirty="0">
                <a:latin typeface="Posterama Text Black (Headings)"/>
              </a:rPr>
              <a:t> </a:t>
            </a:r>
            <a:r>
              <a:rPr lang="en-US" dirty="0" err="1">
                <a:latin typeface="Posterama Text Black (Headings)"/>
              </a:rPr>
              <a:t>Ổn</a:t>
            </a:r>
            <a:r>
              <a:rPr lang="en-US" dirty="0">
                <a:latin typeface="Posterama Text Black (Headings)"/>
              </a:rPr>
              <a:t> </a:t>
            </a:r>
            <a:r>
              <a:rPr lang="en-US" dirty="0" err="1">
                <a:latin typeface="Posterama Text Black (Headings)"/>
              </a:rPr>
              <a:t>Định</a:t>
            </a:r>
            <a:r>
              <a:rPr lang="en-US" dirty="0">
                <a:latin typeface="Posterama Text Black (Headings)"/>
              </a:rPr>
              <a:t> </a:t>
            </a:r>
            <a:r>
              <a:rPr lang="en-US" dirty="0" err="1">
                <a:latin typeface="Posterama Text Black (Headings)"/>
              </a:rPr>
              <a:t>và</a:t>
            </a:r>
            <a:r>
              <a:rPr lang="en-US" dirty="0">
                <a:latin typeface="Posterama Text Black (Headings)"/>
              </a:rPr>
              <a:t> </a:t>
            </a:r>
            <a:r>
              <a:rPr lang="en-US" dirty="0" err="1">
                <a:latin typeface="Posterama Text Black (Headings)"/>
              </a:rPr>
              <a:t>Tốc</a:t>
            </a:r>
            <a:r>
              <a:rPr lang="en-US" dirty="0">
                <a:latin typeface="Posterama Text Black (Headings)"/>
              </a:rPr>
              <a:t> </a:t>
            </a:r>
            <a:r>
              <a:rPr lang="en-US" dirty="0" err="1">
                <a:latin typeface="Posterama Text Black (Headings)"/>
              </a:rPr>
              <a:t>Độ</a:t>
            </a:r>
            <a:r>
              <a:rPr lang="en-US" dirty="0">
                <a:latin typeface="Posterama Text Black (Headings)"/>
              </a:rPr>
              <a:t> </a:t>
            </a:r>
            <a:r>
              <a:rPr lang="en-US" dirty="0" err="1">
                <a:latin typeface="Posterama Text Black (Headings)"/>
              </a:rPr>
              <a:t>Nhanh</a:t>
            </a:r>
            <a:endParaRPr lang="en-US" dirty="0">
              <a:latin typeface="Posterama Text Black (Headings)"/>
            </a:endParaRPr>
          </a:p>
        </p:txBody>
      </p:sp>
      <p:sp>
        <p:nvSpPr>
          <p:cNvPr id="11" name="Text Placeholder 10">
            <a:extLst>
              <a:ext uri="{FF2B5EF4-FFF2-40B4-BE49-F238E27FC236}">
                <a16:creationId xmlns:a16="http://schemas.microsoft.com/office/drawing/2014/main" id="{70DE2D89-8324-BCAF-8A26-428BBC943404}"/>
              </a:ext>
            </a:extLst>
          </p:cNvPr>
          <p:cNvSpPr>
            <a:spLocks noGrp="1"/>
          </p:cNvSpPr>
          <p:nvPr>
            <p:ph type="body" sz="quarter" idx="45"/>
          </p:nvPr>
        </p:nvSpPr>
        <p:spPr/>
        <p:txBody>
          <a:bodyPr/>
          <a:lstStyle/>
          <a:p>
            <a:r>
              <a:rPr lang="vi-VN" b="0" i="0" dirty="0">
                <a:solidFill>
                  <a:schemeClr val="tx1"/>
                </a:solidFill>
                <a:effectLst/>
                <a:latin typeface="Roboto" panose="02000000000000000000" pitchFamily="2" charset="0"/>
                <a:ea typeface="Roboto" panose="02000000000000000000" pitchFamily="2" charset="0"/>
              </a:rPr>
              <a:t>Trang web thương mại điện tử hoạt động ổn định và có tốc độ nhanh</a:t>
            </a:r>
            <a:br>
              <a:rPr lang="en-US" b="0" i="0" dirty="0">
                <a:solidFill>
                  <a:schemeClr val="tx1"/>
                </a:solidFill>
                <a:effectLst/>
                <a:latin typeface="Roboto" panose="02000000000000000000" pitchFamily="2" charset="0"/>
                <a:ea typeface="Roboto" panose="02000000000000000000" pitchFamily="2" charset="0"/>
              </a:rPr>
            </a:br>
            <a:endParaRPr lang="en-US" dirty="0">
              <a:solidFill>
                <a:schemeClr val="tx1"/>
              </a:solidFill>
              <a:latin typeface="Roboto" panose="02000000000000000000" pitchFamily="2" charset="0"/>
              <a:ea typeface="Roboto" panose="02000000000000000000" pitchFamily="2" charset="0"/>
            </a:endParaRPr>
          </a:p>
        </p:txBody>
      </p:sp>
      <p:sp>
        <p:nvSpPr>
          <p:cNvPr id="12" name="Title 11">
            <a:extLst>
              <a:ext uri="{FF2B5EF4-FFF2-40B4-BE49-F238E27FC236}">
                <a16:creationId xmlns:a16="http://schemas.microsoft.com/office/drawing/2014/main" id="{786B76E8-2D66-00A9-A759-FB7200F7DCB7}"/>
              </a:ext>
            </a:extLst>
          </p:cNvPr>
          <p:cNvSpPr>
            <a:spLocks noGrp="1"/>
          </p:cNvSpPr>
          <p:nvPr>
            <p:ph type="title"/>
          </p:nvPr>
        </p:nvSpPr>
        <p:spPr/>
        <p:txBody>
          <a:bodyPr/>
          <a:lstStyle/>
          <a:p>
            <a:r>
              <a:rPr lang="en-US" dirty="0"/>
              <a:t>KẾT QUẢ ĐẠT ĐƯỢC</a:t>
            </a:r>
          </a:p>
        </p:txBody>
      </p:sp>
      <p:sp>
        <p:nvSpPr>
          <p:cNvPr id="14" name="Slide Number Placeholder 13">
            <a:extLst>
              <a:ext uri="{FF2B5EF4-FFF2-40B4-BE49-F238E27FC236}">
                <a16:creationId xmlns:a16="http://schemas.microsoft.com/office/drawing/2014/main" id="{01BE4590-7CCE-F68E-6526-53FB2DE43CAB}"/>
              </a:ext>
            </a:extLst>
          </p:cNvPr>
          <p:cNvSpPr>
            <a:spLocks noGrp="1"/>
          </p:cNvSpPr>
          <p:nvPr>
            <p:ph type="sldNum" sz="quarter" idx="47"/>
          </p:nvPr>
        </p:nvSpPr>
        <p:spPr/>
        <p:txBody>
          <a:bodyPr/>
          <a:lstStyle/>
          <a:p>
            <a:fld id="{47FEACEE-25B4-4A2D-B147-27296E36371D}" type="slidenum">
              <a:rPr lang="en-US" altLang="zh-CN" smtClean="0"/>
              <a:pPr/>
              <a:t>20</a:t>
            </a:fld>
            <a:endParaRPr lang="en-US" altLang="zh-CN" dirty="0"/>
          </a:p>
        </p:txBody>
      </p:sp>
      <p:sp>
        <p:nvSpPr>
          <p:cNvPr id="15" name="Footer Placeholder 3">
            <a:extLst>
              <a:ext uri="{FF2B5EF4-FFF2-40B4-BE49-F238E27FC236}">
                <a16:creationId xmlns:a16="http://schemas.microsoft.com/office/drawing/2014/main" id="{EED5B320-EDF9-FEA5-3B00-E88B0F4799C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353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HƯỚNG PHÁT TRIỂN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Tài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dùng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tiện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theo.</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Mở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rộng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chức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viết</a:t>
            </a:r>
            <a:r>
              <a:rPr lang="en-US" dirty="0">
                <a:latin typeface="Roboto" panose="02000000000000000000" pitchFamily="2" charset="0"/>
                <a:ea typeface="Roboto" panose="02000000000000000000" pitchFamily="2" charset="0"/>
              </a:rPr>
              <a:t> blog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di </a:t>
            </a:r>
            <a:r>
              <a:rPr lang="en-US" dirty="0" err="1">
                <a:latin typeface="Roboto" panose="02000000000000000000" pitchFamily="2" charset="0"/>
                <a:ea typeface="Roboto" panose="02000000000000000000" pitchFamily="2" charset="0"/>
              </a:rPr>
              <a:t>động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21</a:t>
            </a:fld>
            <a:endParaRPr lang="en-US" altLang="zh-CN" dirty="0"/>
          </a:p>
        </p:txBody>
      </p:sp>
      <p:sp>
        <p:nvSpPr>
          <p:cNvPr id="2" name="Footer Placeholder 3">
            <a:extLst>
              <a:ext uri="{FF2B5EF4-FFF2-40B4-BE49-F238E27FC236}">
                <a16:creationId xmlns:a16="http://schemas.microsoft.com/office/drawing/2014/main" id="{08EBFDD7-53B5-BAB3-CED2-D4F549FC00B0}"/>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Hoàng Phúc	</a:t>
            </a:r>
          </a:p>
          <a:p>
            <a:pPr lvl="0"/>
            <a:r>
              <a:rPr lang="en-US" dirty="0"/>
              <a:t>hohoangphucjob@gmail.com</a:t>
            </a:r>
          </a:p>
          <a:p>
            <a:pPr lvl="0"/>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4F2C58-0777-6519-62FB-4B2670B8D262}"/>
              </a:ext>
            </a:extLst>
          </p:cNvPr>
          <p:cNvSpPr>
            <a:spLocks noGrp="1"/>
          </p:cNvSpPr>
          <p:nvPr>
            <p:ph type="sldNum" sz="quarter" idx="12"/>
          </p:nvPr>
        </p:nvSpPr>
        <p:spPr/>
        <p:txBody>
          <a:bodyPr/>
          <a:lstStyle/>
          <a:p>
            <a:fld id="{D5F9BE7B-8C6A-4521-AC0D-F4FAD6600991}" type="slidenum">
              <a:rPr lang="en-US" smtClean="0"/>
              <a:t>23</a:t>
            </a:fld>
            <a:endParaRPr lang="en-US"/>
          </a:p>
        </p:txBody>
      </p:sp>
      <p:pic>
        <p:nvPicPr>
          <p:cNvPr id="8" name="Picture 7">
            <a:extLst>
              <a:ext uri="{FF2B5EF4-FFF2-40B4-BE49-F238E27FC236}">
                <a16:creationId xmlns:a16="http://schemas.microsoft.com/office/drawing/2014/main" id="{8C344E44-F838-A1AF-526D-B3C4EA9B201C}"/>
              </a:ext>
            </a:extLst>
          </p:cNvPr>
          <p:cNvPicPr>
            <a:picLocks noChangeAspect="1"/>
          </p:cNvPicPr>
          <p:nvPr/>
        </p:nvPicPr>
        <p:blipFill>
          <a:blip r:embed="rId2"/>
          <a:stretch>
            <a:fillRect/>
          </a:stretch>
        </p:blipFill>
        <p:spPr>
          <a:xfrm>
            <a:off x="4167187" y="0"/>
            <a:ext cx="3857625" cy="6858000"/>
          </a:xfrm>
          <a:prstGeom prst="rect">
            <a:avLst/>
          </a:prstGeom>
        </p:spPr>
      </p:pic>
    </p:spTree>
    <p:extLst>
      <p:ext uri="{BB962C8B-B14F-4D97-AF65-F5344CB8AC3E}">
        <p14:creationId xmlns:p14="http://schemas.microsoft.com/office/powerpoint/2010/main" val="216908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latin typeface="Roboto" panose="02000000000000000000" pitchFamily="2" charset="0"/>
                <a:ea typeface="Roboto" panose="02000000000000000000" pitchFamily="2" charset="0"/>
              </a:rPr>
              <a:t>GIỚI 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Roboto" panose="02000000000000000000" pitchFamily="2" charset="0"/>
                <a:ea typeface="Roboto" panose="02000000000000000000" pitchFamily="2" charset="0"/>
              </a:rPr>
              <a:t>NỀN 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Roboto" panose="02000000000000000000" pitchFamily="2" charset="0"/>
                <a:ea typeface="Roboto" panose="02000000000000000000" pitchFamily="2" charset="0"/>
              </a:rPr>
              <a:t>KIẾN TRÚC HỆ THỐNG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Roboto" panose="02000000000000000000" pitchFamily="2" charset="0"/>
                <a:ea typeface="Roboto" panose="02000000000000000000" pitchFamily="2" charset="0"/>
              </a:rPr>
              <a:t>HIỆN 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Roboto" panose="02000000000000000000" pitchFamily="2" charset="0"/>
                <a:ea typeface="Roboto" panose="02000000000000000000" pitchFamily="2" charset="0"/>
              </a:rPr>
              <a:t>KẾT 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206878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672693" cy="1637961"/>
          </a:xfrm>
        </p:spPr>
        <p:txBody>
          <a:bodyPr/>
          <a:lstStyle/>
          <a:p>
            <a:r>
              <a:rPr lang="en-US" sz="2500" dirty="0" err="1">
                <a:latin typeface="Posterama Text Black (Headings)"/>
              </a:rPr>
              <a:t>Reactjs</a:t>
            </a:r>
            <a:r>
              <a:rPr lang="en-US" sz="2500" dirty="0">
                <a:latin typeface="Posterama Text Black (Headings)"/>
              </a:rPr>
              <a:t>, Nodejs, MySQL</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FRAMEWORK REACTJS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58339" y="3492767"/>
            <a:ext cx="2653545"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Thư viện JavaScript phổ biến được phát triển bởi Facebook.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Tập trung vào xây dựng giao diện người dùng linh hoạt và dễ bảo trì.</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6</a:t>
            </a:fld>
            <a:endParaRPr lang="en-US" altLang="zh-CN" dirty="0"/>
          </a:p>
        </p:txBody>
      </p:sp>
      <p:pic>
        <p:nvPicPr>
          <p:cNvPr id="9" name="Picture Placeholder 8">
            <a:extLst>
              <a:ext uri="{FF2B5EF4-FFF2-40B4-BE49-F238E27FC236}">
                <a16:creationId xmlns:a16="http://schemas.microsoft.com/office/drawing/2014/main" id="{A9842FA8-9E06-29A2-DFCC-54648AD528FE}"/>
              </a:ext>
            </a:extLst>
          </p:cNvPr>
          <p:cNvPicPr>
            <a:picLocks noGrp="1" noChangeAspect="1"/>
          </p:cNvPicPr>
          <p:nvPr>
            <p:ph type="pic" sz="quarter" idx="51"/>
          </p:nvPr>
        </p:nvPicPr>
        <p:blipFill>
          <a:blip r:embed="rId3"/>
          <a:srcRect l="26905" r="26905"/>
          <a:stretch>
            <a:fillRect/>
          </a:stretch>
        </p:blipFill>
        <p:spPr/>
      </p:pic>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Component-Based:</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Phát triển ứng dụng dễ dàng và linh hoạt thông qua các component độc lập</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Virtual DOM: Tối ưu hóa hiệu suất với cơ chế so sánh nhanh chóng và cập nhật chỉ những phần cần thiết.</a:t>
            </a:r>
            <a:endParaRPr lang="en-US" sz="1600" dirty="0">
              <a:latin typeface="Roboto" panose="02000000000000000000" pitchFamily="2" charset="0"/>
              <a:ea typeface="Roboto" panose="02000000000000000000" pitchFamily="2" charset="0"/>
            </a:endParaRPr>
          </a:p>
        </p:txBody>
      </p:sp>
      <p:sp>
        <p:nvSpPr>
          <p:cNvPr id="18" name="Footer Placeholder 3">
            <a:extLst>
              <a:ext uri="{FF2B5EF4-FFF2-40B4-BE49-F238E27FC236}">
                <a16:creationId xmlns:a16="http://schemas.microsoft.com/office/drawing/2014/main" id="{4013A2AF-38B5-269B-0CA1-DC917DB98EFB}"/>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20" name="TextBox 19">
            <a:extLst>
              <a:ext uri="{FF2B5EF4-FFF2-40B4-BE49-F238E27FC236}">
                <a16:creationId xmlns:a16="http://schemas.microsoft.com/office/drawing/2014/main" id="{873684EE-AA98-96A1-57B4-35F2F79E8149}"/>
              </a:ext>
            </a:extLst>
          </p:cNvPr>
          <p:cNvSpPr txBox="1"/>
          <p:nvPr/>
        </p:nvSpPr>
        <p:spPr>
          <a:xfrm>
            <a:off x="8879541" y="2959211"/>
            <a:ext cx="129234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REACTJS</a:t>
            </a:r>
          </a:p>
        </p:txBody>
      </p:sp>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MÔI TRƯỜNG NODEJS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338333" y="3645167"/>
            <a:ext cx="3409727"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Non-blocking I/O: Xử lý nhanh chóng hàng loạt yêu cầu mà không cần chờ đợi.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JavaScript Everywhere: Sử dụng cùng một ngôn ngữ (JavaScript) cho cả frontend và backend.</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7</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pic>
        <p:nvPicPr>
          <p:cNvPr id="7" name="Picture Placeholder 6">
            <a:extLst>
              <a:ext uri="{FF2B5EF4-FFF2-40B4-BE49-F238E27FC236}">
                <a16:creationId xmlns:a16="http://schemas.microsoft.com/office/drawing/2014/main" id="{C8D4D8B5-81E3-64E9-D66A-5DFBF327F104}"/>
              </a:ext>
            </a:extLst>
          </p:cNvPr>
          <p:cNvPicPr>
            <a:picLocks noGrp="1" noChangeAspect="1"/>
          </p:cNvPicPr>
          <p:nvPr>
            <p:ph type="pic" sz="quarter" idx="51"/>
          </p:nvPr>
        </p:nvPicPr>
        <p:blipFill>
          <a:blip r:embed="rId3"/>
          <a:srcRect l="371" r="371"/>
          <a:stretch>
            <a:fillRect/>
          </a:stretch>
        </p:blipFill>
        <p:spPr/>
      </p:pic>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76570"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Môi trường thực thi JavaScript dựa trên Chrome V8 Engine.</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Thiết kế để xây dựng ứng dụng mạng có khả năng mở rộng.</a:t>
            </a:r>
            <a:endParaRPr lang="en-US" sz="1600" dirty="0">
              <a:latin typeface="Roboto" panose="02000000000000000000" pitchFamily="2" charset="0"/>
              <a:ea typeface="Roboto" panose="02000000000000000000" pitchFamily="2" charset="0"/>
            </a:endParaRPr>
          </a:p>
        </p:txBody>
      </p:sp>
      <p:sp>
        <p:nvSpPr>
          <p:cNvPr id="10" name="Footer Placeholder 3">
            <a:extLst>
              <a:ext uri="{FF2B5EF4-FFF2-40B4-BE49-F238E27FC236}">
                <a16:creationId xmlns:a16="http://schemas.microsoft.com/office/drawing/2014/main" id="{62168393-1A0E-E625-694A-D951425B14A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1" name="TextBox 10">
            <a:extLst>
              <a:ext uri="{FF2B5EF4-FFF2-40B4-BE49-F238E27FC236}">
                <a16:creationId xmlns:a16="http://schemas.microsoft.com/office/drawing/2014/main" id="{52C59F02-9F5A-8C72-3988-811CE8EC0B87}"/>
              </a:ext>
            </a:extLst>
          </p:cNvPr>
          <p:cNvSpPr txBox="1"/>
          <p:nvPr/>
        </p:nvSpPr>
        <p:spPr>
          <a:xfrm>
            <a:off x="8871081" y="2950102"/>
            <a:ext cx="1152880"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NODEJS</a:t>
            </a:r>
          </a:p>
        </p:txBody>
      </p:sp>
    </p:spTree>
    <p:extLst>
      <p:ext uri="{BB962C8B-B14F-4D97-AF65-F5344CB8AC3E}">
        <p14:creationId xmlns:p14="http://schemas.microsoft.com/office/powerpoint/2010/main" val="113015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CƠ SỞ DỮ LIỆU MYSQL</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39" y="2755243"/>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158905" y="3644426"/>
            <a:ext cx="4035264" cy="2245177"/>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MySQL </a:t>
            </a:r>
            <a:r>
              <a:rPr lang="en-US" sz="1600" dirty="0" err="1">
                <a:latin typeface="Roboto" panose="02000000000000000000" pitchFamily="2" charset="0"/>
                <a:ea typeface="Roboto" panose="02000000000000000000" pitchFamily="2" charset="0"/>
              </a:rPr>
              <a:t>có</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tính ổn định</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độ tin cậy</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và</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hỗ trợ hiệu suất cao</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Với khả năng xử lý 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là</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cơ</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sở</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để đáp ứng nhu cầu lớn về truy cập và truy vấn trong môi trường thương mại điện tử.</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8</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260505" y="2757342"/>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07296"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Hệ quản trị cơ sở dữ liệu (RDBMS) phổ biến, mã nguồn mở.</a:t>
            </a: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Được sử dụng để lưu trữ và quản lý dữ liệu có cấu trúc.</a:t>
            </a:r>
            <a:endParaRPr lang="en-US" sz="1600" dirty="0">
              <a:latin typeface="Roboto" panose="02000000000000000000" pitchFamily="2" charset="0"/>
              <a:ea typeface="Roboto" panose="02000000000000000000" pitchFamily="2" charset="0"/>
            </a:endParaRPr>
          </a:p>
        </p:txBody>
      </p:sp>
      <p:pic>
        <p:nvPicPr>
          <p:cNvPr id="15" name="Picture Placeholder 14">
            <a:extLst>
              <a:ext uri="{FF2B5EF4-FFF2-40B4-BE49-F238E27FC236}">
                <a16:creationId xmlns:a16="http://schemas.microsoft.com/office/drawing/2014/main" id="{1288961A-BAA5-1E53-AA14-E29945F17FC3}"/>
              </a:ext>
            </a:extLst>
          </p:cNvPr>
          <p:cNvPicPr>
            <a:picLocks noGrp="1" noChangeAspect="1"/>
          </p:cNvPicPr>
          <p:nvPr>
            <p:ph type="pic" sz="quarter" idx="51"/>
          </p:nvPr>
        </p:nvPicPr>
        <p:blipFill>
          <a:blip r:embed="rId3"/>
          <a:srcRect l="5996" r="5996"/>
          <a:stretch>
            <a:fillRect/>
          </a:stretch>
        </p:blipFill>
        <p:spPr>
          <a:effectLst>
            <a:outerShdw blurRad="838200" dist="50800" dir="5400000" sx="75000" sy="75000" algn="ctr" rotWithShape="0">
              <a:srgbClr val="000000"/>
            </a:outerShdw>
          </a:effectLst>
        </p:spPr>
      </p:pic>
      <p:sp>
        <p:nvSpPr>
          <p:cNvPr id="18" name="Footer Placeholder 3">
            <a:extLst>
              <a:ext uri="{FF2B5EF4-FFF2-40B4-BE49-F238E27FC236}">
                <a16:creationId xmlns:a16="http://schemas.microsoft.com/office/drawing/2014/main" id="{8D56AE35-317D-3914-E1BF-0026536D4EB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9" name="TextBox 18">
            <a:extLst>
              <a:ext uri="{FF2B5EF4-FFF2-40B4-BE49-F238E27FC236}">
                <a16:creationId xmlns:a16="http://schemas.microsoft.com/office/drawing/2014/main" id="{7093DFDC-1AFF-4178-B7AD-D00CB2E07A60}"/>
              </a:ext>
            </a:extLst>
          </p:cNvPr>
          <p:cNvSpPr txBox="1"/>
          <p:nvPr/>
        </p:nvSpPr>
        <p:spPr>
          <a:xfrm>
            <a:off x="8778024" y="2943097"/>
            <a:ext cx="104067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MYSQL</a:t>
            </a:r>
          </a:p>
        </p:txBody>
      </p:sp>
    </p:spTree>
    <p:extLst>
      <p:ext uri="{BB962C8B-B14F-4D97-AF65-F5344CB8AC3E}">
        <p14:creationId xmlns:p14="http://schemas.microsoft.com/office/powerpoint/2010/main" val="249616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KIẾN TRÚC HỆ THỐNG</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latin typeface="Posterama Text Black (Headings)"/>
              </a:rPr>
              <a:t>Frontend (</a:t>
            </a:r>
            <a:r>
              <a:rPr lang="en-US" dirty="0" err="1">
                <a:latin typeface="Posterama Text Black (Headings)"/>
              </a:rPr>
              <a:t>Reactjs</a:t>
            </a:r>
            <a:r>
              <a:rPr lang="en-US" dirty="0">
                <a:latin typeface="Posterama Text Black (Headings)"/>
              </a:rPr>
              <a: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Component-Based Architecture:</a:t>
            </a:r>
            <a:r>
              <a:rPr lang="vi-VN" b="0" i="0" dirty="0">
                <a:solidFill>
                  <a:schemeClr val="tx1"/>
                </a:solidFill>
                <a:effectLst/>
                <a:latin typeface="Roboto" panose="02000000000000000000" pitchFamily="2" charset="0"/>
                <a:ea typeface="Roboto" panose="02000000000000000000" pitchFamily="2" charset="0"/>
              </a:rPr>
              <a:t> Các thành phần được chia nhỏ</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chức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năng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như</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là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sản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phẩm</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giày</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nữ</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nam</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mua</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hàng</a:t>
            </a:r>
            <a:r>
              <a:rPr lang="en-US" dirty="0">
                <a:solidFill>
                  <a:schemeClr val="tx1"/>
                </a:solidFill>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để dễ quản lý và tái sử dụng.</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Giao Tiếp Asynchronous:</a:t>
            </a:r>
            <a:r>
              <a:rPr lang="vi-VN" b="0" i="0" dirty="0">
                <a:solidFill>
                  <a:schemeClr val="tx1"/>
                </a:solidFill>
                <a:effectLst/>
                <a:latin typeface="Roboto" panose="02000000000000000000" pitchFamily="2" charset="0"/>
                <a:ea typeface="Roboto" panose="02000000000000000000" pitchFamily="2" charset="0"/>
              </a:rPr>
              <a:t> Tương tác với backend một cách bất đồng bộ để giảm thời gian chờ đợi</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thông</a:t>
            </a:r>
            <a:r>
              <a:rPr lang="en-US" b="0" i="0" dirty="0">
                <a:solidFill>
                  <a:schemeClr val="tx1"/>
                </a:solidFill>
                <a:effectLst/>
                <a:latin typeface="Roboto" panose="02000000000000000000" pitchFamily="2" charset="0"/>
                <a:ea typeface="Roboto" panose="02000000000000000000" pitchFamily="2" charset="0"/>
              </a:rPr>
              <a:t> qua API</a:t>
            </a:r>
            <a:endParaRPr lang="vi-VN" b="0" i="0" dirty="0">
              <a:solidFill>
                <a:schemeClr val="tx1"/>
              </a:solidFill>
              <a:effectLst/>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latin typeface="Posterama Text Black (Headings)"/>
              </a:rPr>
              <a:t>Backend (Nodejs)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Routing và </a:t>
            </a:r>
            <a:r>
              <a:rPr lang="en-US" b="1" i="0" dirty="0">
                <a:solidFill>
                  <a:schemeClr val="tx1"/>
                </a:solidFill>
                <a:effectLst/>
                <a:latin typeface="Roboto" panose="02000000000000000000" pitchFamily="2" charset="0"/>
                <a:ea typeface="Roboto" panose="02000000000000000000" pitchFamily="2" charset="0"/>
              </a:rPr>
              <a:t>Controller</a:t>
            </a:r>
            <a:r>
              <a:rPr lang="vi-VN" b="1" i="0" dirty="0">
                <a:solidFill>
                  <a:schemeClr val="tx1"/>
                </a:solidFill>
                <a:effectLst/>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ExpressJS được sử dụng để xác định các tuyến đường </a:t>
            </a:r>
            <a:r>
              <a:rPr lang="en-US" b="0" i="0" dirty="0">
                <a:solidFill>
                  <a:schemeClr val="tx1"/>
                </a:solidFill>
                <a:effectLst/>
                <a:latin typeface="Roboto" panose="02000000000000000000" pitchFamily="2" charset="0"/>
                <a:ea typeface="Roboto" panose="02000000000000000000" pitchFamily="2" charset="0"/>
              </a:rPr>
              <a:t>router </a:t>
            </a:r>
            <a:r>
              <a:rPr lang="vi-VN" b="0" i="0" dirty="0">
                <a:solidFill>
                  <a:schemeClr val="tx1"/>
                </a:solidFill>
                <a:effectLst/>
                <a:latin typeface="Roboto" panose="02000000000000000000" pitchFamily="2" charset="0"/>
                <a:ea typeface="Roboto" panose="02000000000000000000" pitchFamily="2" charset="0"/>
              </a:rPr>
              <a:t>và xử lý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công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việc</a:t>
            </a:r>
            <a:r>
              <a:rPr lang="en-US" b="0" i="0" dirty="0">
                <a:solidFill>
                  <a:schemeClr val="tx1"/>
                </a:solidFill>
                <a:effectLst/>
                <a:latin typeface="Roboto" panose="02000000000000000000" pitchFamily="2" charset="0"/>
                <a:ea typeface="Roboto" panose="02000000000000000000" pitchFamily="2" charset="0"/>
              </a:rPr>
              <a:t> CRUD</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Kết Nối với Cơ Sở Dữ Liệu:</a:t>
            </a:r>
            <a:r>
              <a:rPr lang="vi-VN" b="0" i="0" dirty="0">
                <a:solidFill>
                  <a:schemeClr val="tx1"/>
                </a:solidFill>
                <a:effectLst/>
                <a:latin typeface="Roboto" panose="02000000000000000000" pitchFamily="2" charset="0"/>
                <a:ea typeface="Roboto" panose="02000000000000000000" pitchFamily="2" charset="0"/>
              </a:rPr>
              <a:t> Tương tác với MySQL để truy vấn và cập nhật dữ liệu.</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05680" y="475898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latin typeface="Posterama Text Black (Headings)"/>
              </a:rPr>
              <a:t>API (</a:t>
            </a:r>
            <a:r>
              <a:rPr lang="en-US" dirty="0" err="1">
                <a:latin typeface="Posterama Text Black (Headings)"/>
              </a:rPr>
              <a:t>Axios</a:t>
            </a:r>
            <a:r>
              <a:rPr lang="en-US" dirty="0">
                <a:latin typeface="Posterama Text Black (Headings)"/>
              </a:rPr>
              <a:t>) </a:t>
            </a:r>
            <a:r>
              <a:rPr lang="en-US" dirty="0" err="1">
                <a:latin typeface="Posterama Text Black (Headings)"/>
              </a:rPr>
              <a:t>và</a:t>
            </a:r>
            <a:r>
              <a:rPr lang="en-US" dirty="0">
                <a:latin typeface="Posterama Text Black (Headings)"/>
              </a:rPr>
              <a:t> CSDL (MySQL)</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b="1" dirty="0">
                <a:latin typeface="Roboto" panose="02000000000000000000" pitchFamily="2" charset="0"/>
                <a:ea typeface="Roboto" panose="02000000000000000000" pitchFamily="2" charset="0"/>
              </a:rPr>
              <a:t>API </a:t>
            </a:r>
            <a:r>
              <a:rPr lang="en-US" b="1" dirty="0" err="1">
                <a:latin typeface="Roboto" panose="02000000000000000000" pitchFamily="2" charset="0"/>
                <a:ea typeface="Roboto" panose="02000000000000000000" pitchFamily="2" charset="0"/>
              </a:rPr>
              <a:t>đóng</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vai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trò</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kết</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nối</a:t>
            </a:r>
            <a:r>
              <a:rPr lang="en-US" b="1"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từ</a:t>
            </a:r>
            <a:r>
              <a:rPr lang="en-US" dirty="0">
                <a:latin typeface="Roboto" panose="02000000000000000000" pitchFamily="2" charset="0"/>
                <a:ea typeface="Roboto" panose="02000000000000000000" pitchFamily="2" charset="0"/>
              </a:rPr>
              <a:t> frontend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chẳng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hoặc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về</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MySQL:</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vai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sp>
        <p:nvSpPr>
          <p:cNvPr id="2" name="Footer Placeholder 3">
            <a:extLst>
              <a:ext uri="{FF2B5EF4-FFF2-40B4-BE49-F238E27FC236}">
                <a16:creationId xmlns:a16="http://schemas.microsoft.com/office/drawing/2014/main" id="{A434FE0C-E55E-F6EB-5863-9E78A8DAC786}"/>
              </a:ext>
            </a:extLst>
          </p:cNvPr>
          <p:cNvSpPr txBox="1">
            <a:spLocks/>
          </p:cNvSpPr>
          <p:nvPr/>
        </p:nvSpPr>
        <p:spPr>
          <a:xfrm>
            <a:off x="502665" y="6223299"/>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434</TotalTime>
  <Words>1153</Words>
  <Application>Microsoft Office PowerPoint</Application>
  <PresentationFormat>Widescreen</PresentationFormat>
  <Paragraphs>160</Paragraphs>
  <Slides>23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等线</vt:lpstr>
      <vt:lpstr>Abadi</vt:lpstr>
      <vt:lpstr>Arial</vt:lpstr>
      <vt:lpstr>Calibri</vt:lpstr>
      <vt:lpstr>Posterama Text Black</vt:lpstr>
      <vt:lpstr>Posterama Text Black (Headings)</vt:lpstr>
      <vt:lpstr>Posterama Text SemiBold</vt:lpstr>
      <vt:lpstr>Roboto</vt:lpstr>
      <vt:lpstr>Times New Roman</vt:lpstr>
      <vt:lpstr>Custom​​</vt:lpstr>
      <vt:lpstr>THỰC TẬP ĐỒ ÁN CƠ SỞ NGÀNH  HỌC KỲ 1, NĂM HỌC 2023-2024</vt:lpstr>
      <vt:lpstr>XÂY DỰNG WEBSITE BÁN GIÀY</vt:lpstr>
      <vt:lpstr>NỘI DUNG</vt:lpstr>
      <vt:lpstr>GIỚI THIỆU</vt:lpstr>
      <vt:lpstr>NỀN TẢNG CÔNG NGHỆ</vt:lpstr>
      <vt:lpstr>FRAMEWORK REACTJS</vt:lpstr>
      <vt:lpstr>MÔI TRƯỜNG NODEJS</vt:lpstr>
      <vt:lpstr>CƠ SỞ DỮ LIỆU MYSQL</vt:lpstr>
      <vt:lpstr>KIẾN TRÚC HỆ THỐNG</vt:lpstr>
      <vt:lpstr>QUÁ TRÌNH THỰC HIỆN</vt:lpstr>
      <vt:lpstr>MỘT SỐ HÌNH ẢNH VỀ WEBSITE BÁN GIÀY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THÁCH THỨC VÀ GIẢI PHÁP TRONG QUÁ TRÌNH LÀM</vt:lpstr>
      <vt:lpstr>KẾT QUẢ ĐẠT ĐƯỢC</vt:lpstr>
      <vt:lpstr>HƯỚNG PHÁT TRIỂN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10</cp:revision>
  <dcterms:created xsi:type="dcterms:W3CDTF">2024-01-14T03:31:11Z</dcterms:created>
  <dcterms:modified xsi:type="dcterms:W3CDTF">2024-01-16T05:10:44Z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